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Barlow" pitchFamily="2" charset="77"/>
      <p:regular r:id="rId12"/>
      <p:bold r:id="rId13"/>
      <p:italic r:id="rId14"/>
      <p:boldItalic r:id="rId15"/>
    </p:embeddedFont>
    <p:embeddedFont>
      <p:font typeface="Barlow Black" pitchFamily="2" charset="77"/>
      <p:bold r:id="rId16"/>
      <p:italic r:id="rId17"/>
      <p:boldItalic r:id="rId18"/>
    </p:embeddedFont>
    <p:embeddedFont>
      <p:font typeface="Barlow Light" pitchFamily="2" charset="77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57"/>
    <p:restoredTop sz="94694"/>
  </p:normalViewPr>
  <p:slideViewPr>
    <p:cSldViewPr snapToGrid="0">
      <p:cViewPr varScale="1">
        <p:scale>
          <a:sx n="111" d="100"/>
          <a:sy n="111" d="100"/>
        </p:scale>
        <p:origin x="24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4FC8-72C1-9B76-C31B-B6A1F7E39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6B71B-7382-8E68-8772-D5D7B70C0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25B63-A6A6-8144-4E78-45A46A39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CF62D4-448D-EE43-8FC3-FEB8A3946B3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82B42-3FB6-1B4F-4E51-AF130E25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9529B-03B5-35D8-9EA5-B85629A4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517AD-02A5-654C-91F4-4533945E3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311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F137-DA80-84C1-4F98-50BDB373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A3DE3-862B-AD05-6C29-5F3172D33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1EA3-85A4-4E72-0A3E-5C646A08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CF62D4-448D-EE43-8FC3-FEB8A3946B3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CF94C-7677-8CB2-7974-A3CE6C14F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98C89-9510-1984-3301-F0C677BE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517AD-02A5-654C-91F4-4533945E3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30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E0C96F-3A36-11D3-337E-9C6AD54A68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15ADE-EC85-9C82-5747-DFC0CD8BD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58B38-8B11-7D21-E13A-56A16DEAB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CF62D4-448D-EE43-8FC3-FEB8A3946B3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4E9F9-9EC3-4B1F-EA2A-A82732028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CEB5-0181-251F-9247-D630DC9E4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517AD-02A5-654C-91F4-4533945E3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7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07BB-215B-5574-0EF8-C8DACEAB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1CD47-A463-41FA-9628-74E42A1A4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0EFA8-CCCA-A764-5841-F13D4D8E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CF62D4-448D-EE43-8FC3-FEB8A3946B3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925F1-B636-1499-653E-D1B25110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E9301-A139-0ACD-EE65-8F0BFEB8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517AD-02A5-654C-91F4-4533945E3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25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2148D-D4F3-CFF2-0CF2-677FD489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FD2A0-4117-F44F-2A85-5D2920B7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3F80A-5105-34F7-483F-776CFF21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CF62D4-448D-EE43-8FC3-FEB8A3946B3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0F98F-598C-A4B9-D504-E1F456AC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D2287-FF6D-5C38-DBC4-15BE5518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517AD-02A5-654C-91F4-4533945E3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87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3321-F27A-048D-D168-0866E8E0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70441-EED7-1BA9-81E5-60FAFC140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85AFF-D9A2-188D-39E1-491C45F17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4A954-1A41-D37C-E920-21A7493AF6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CF62D4-448D-EE43-8FC3-FEB8A3946B3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FCFD4-AE49-8476-EBEF-6A962699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3BBBA-CAC8-097A-B1D8-86059DC33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517AD-02A5-654C-91F4-4533945E3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6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2459-870C-6433-50F1-F6D1EDB6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3C1B9-ED79-1DDA-31E4-F6481A7E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E5BCC-957B-7FC5-3360-0CBEE10CA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A9A55-DF0D-6A84-7622-5CF6880BB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EC95C-E9CE-0FA9-1716-D2B0F3381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86538-E7FA-8EDC-CF20-26E872AD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CF62D4-448D-EE43-8FC3-FEB8A3946B3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02417C-C0FE-D06A-F6B9-DC6BF485D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10184-830B-C604-2933-67ABE509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517AD-02A5-654C-91F4-4533945E3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34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AE63-4E12-AF9A-99D2-8F1F8446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89341-65DB-87A2-C8AE-1DC135ED32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CF62D4-448D-EE43-8FC3-FEB8A3946B3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5EBAA-223A-7DBF-7EB3-2E0E5B1D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57819-41DA-0BFF-D39F-46FC45E2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517AD-02A5-654C-91F4-4533945E3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24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8EB1F-4CBD-3816-9CE0-06137C0C2F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CF62D4-448D-EE43-8FC3-FEB8A3946B3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82665-1515-2CAE-3410-7093F376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C2AB6-CC95-E83B-27AD-A43911E6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517AD-02A5-654C-91F4-4533945E3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74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9CF8-C2FB-588E-DC37-D07CEDC2F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8F24B-B410-C82E-AAD2-875452079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220A1-75EF-85A3-4A8E-941A67B5D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04A5-DB90-525E-B6EB-DA8816D8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CF62D4-448D-EE43-8FC3-FEB8A3946B3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BD4D5-EAB7-77D2-1443-D7105251B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873EC-1EE2-32B5-050A-94AB4E8B8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517AD-02A5-654C-91F4-4533945E3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20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3B9B-DD5B-48C1-96DF-D58D34A0A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C3234A-D4AD-D087-1289-09CCE17E5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1D9CE-0BB6-5231-D194-D43102390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A3EA6-A2A1-524E-BC7C-95C2D54E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CF62D4-448D-EE43-8FC3-FEB8A3946B3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415DD-25ED-8E51-CF91-D9094A08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FB75A-278D-1D96-6417-2148D03A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1517AD-02A5-654C-91F4-4533945E3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09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FCC2B-84B4-A3B8-8021-141A906D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F975B-3684-C02B-AAC1-945E113D8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60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Barlow Black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rlow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low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5.png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17/06/relationships/model3d" Target="../media/model3d2.glb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17/06/relationships/model3d" Target="../media/model3d2.glb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microsoft.com/office/2017/06/relationships/model3d" Target="../media/model3d2.glb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17/06/relationships/model3d" Target="../media/model3d1.glb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1035-137B-25C8-951E-B6F91E5687E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17338" y="1647825"/>
            <a:ext cx="12171362" cy="1619250"/>
          </a:xfr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altLang="zh-TW" sz="15000" dirty="0">
                <a:solidFill>
                  <a:schemeClr val="bg2"/>
                </a:solidFill>
              </a:rPr>
              <a:t>CAPY</a:t>
            </a:r>
            <a:r>
              <a:rPr lang="zh-TW" altLang="en-US" sz="15000" dirty="0">
                <a:solidFill>
                  <a:schemeClr val="bg2"/>
                </a:solidFill>
              </a:rPr>
              <a:t>  </a:t>
            </a:r>
            <a:r>
              <a:rPr lang="en-US" altLang="zh-TW" sz="15000" dirty="0">
                <a:solidFill>
                  <a:schemeClr val="bg2"/>
                </a:solidFill>
              </a:rPr>
              <a:t>BARA</a:t>
            </a:r>
            <a:endParaRPr lang="en-GB" sz="150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Y1">
                <a:extLst>
                  <a:ext uri="{FF2B5EF4-FFF2-40B4-BE49-F238E27FC236}">
                    <a16:creationId xmlns:a16="http://schemas.microsoft.com/office/drawing/2014/main" id="{7D0E70B1-501B-E77D-1C5A-B079BA4A1E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2601818"/>
                  </p:ext>
                </p:extLst>
              </p:nvPr>
            </p:nvGraphicFramePr>
            <p:xfrm rot="926352">
              <a:off x="5839061" y="2989226"/>
              <a:ext cx="295992" cy="251814"/>
            </p:xfrm>
            <a:graphic>
              <a:graphicData uri="http://schemas.microsoft.com/office/drawing/2017/model3d">
                <am3d:model3d r:embed="rId2">
                  <am3d:spPr>
                    <a:xfrm rot="926352">
                      <a:off x="0" y="0"/>
                      <a:ext cx="295992" cy="251814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71809" ay="-1541998" az="102272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85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Y1">
                <a:extLst>
                  <a:ext uri="{FF2B5EF4-FFF2-40B4-BE49-F238E27FC236}">
                    <a16:creationId xmlns:a16="http://schemas.microsoft.com/office/drawing/2014/main" id="{7D0E70B1-501B-E77D-1C5A-B079BA4A1E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26352">
                <a:off x="5839061" y="2989226"/>
                <a:ext cx="295992" cy="251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Y2">
                <a:extLst>
                  <a:ext uri="{FF2B5EF4-FFF2-40B4-BE49-F238E27FC236}">
                    <a16:creationId xmlns:a16="http://schemas.microsoft.com/office/drawing/2014/main" id="{76F46AB9-97FC-AA7F-7241-099E490EEF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3868320"/>
                  </p:ext>
                </p:extLst>
              </p:nvPr>
            </p:nvGraphicFramePr>
            <p:xfrm rot="20450741">
              <a:off x="5896976" y="3028043"/>
              <a:ext cx="180162" cy="171374"/>
            </p:xfrm>
            <a:graphic>
              <a:graphicData uri="http://schemas.microsoft.com/office/drawing/2017/model3d">
                <am3d:model3d r:embed="rId2">
                  <am3d:spPr>
                    <a:xfrm rot="20450741">
                      <a:off x="0" y="0"/>
                      <a:ext cx="180162" cy="17137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-6902692" ay="810808" az="15941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16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Y2">
                <a:extLst>
                  <a:ext uri="{FF2B5EF4-FFF2-40B4-BE49-F238E27FC236}">
                    <a16:creationId xmlns:a16="http://schemas.microsoft.com/office/drawing/2014/main" id="{76F46AB9-97FC-AA7F-7241-099E490EEF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450741">
                <a:off x="5896976" y="3028043"/>
                <a:ext cx="180162" cy="171374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530A035B-B1B6-9255-BE39-0E1139E5E76E}"/>
              </a:ext>
            </a:extLst>
          </p:cNvPr>
          <p:cNvSpPr txBox="1">
            <a:spLocks/>
          </p:cNvSpPr>
          <p:nvPr/>
        </p:nvSpPr>
        <p:spPr>
          <a:xfrm>
            <a:off x="982349" y="-759517"/>
            <a:ext cx="2183664" cy="5539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000">
                <a:ln w="19050">
                  <a:noFill/>
                </a:ln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カピバラ</a:t>
            </a:r>
            <a:endParaRPr lang="en-GB" sz="4000" dirty="0">
              <a:ln w="19050">
                <a:noFill/>
              </a:ln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878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35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61E939-8740-E776-E50A-290A09ABB5C3}"/>
              </a:ext>
            </a:extLst>
          </p:cNvPr>
          <p:cNvSpPr/>
          <p:nvPr/>
        </p:nvSpPr>
        <p:spPr>
          <a:xfrm>
            <a:off x="0" y="6866123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EC3D92E-92C0-045E-5A22-F8F966A1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68" y="13034957"/>
            <a:ext cx="12192000" cy="7112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7C0209B2-C0C2-1484-D5A2-570F1EFC61DE}"/>
              </a:ext>
            </a:extLst>
          </p:cNvPr>
          <p:cNvSpPr txBox="1">
            <a:spLocks/>
          </p:cNvSpPr>
          <p:nvPr/>
        </p:nvSpPr>
        <p:spPr>
          <a:xfrm>
            <a:off x="519205" y="9272388"/>
            <a:ext cx="6888163" cy="553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1500" dirty="0">
                <a:solidFill>
                  <a:schemeClr val="accent1"/>
                </a:solidFill>
              </a:rPr>
              <a:t>LARGEST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RODENT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IN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THE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WORLD</a:t>
            </a:r>
            <a:endParaRPr lang="en-GB" sz="11500" dirty="0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42DE-F22F-B666-B9F8-76E6EC3DB2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9986E-08D6-9B77-05A3-BA471E03AF9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2003425" y="262443"/>
            <a:ext cx="16198850" cy="4695825"/>
          </a:xfrm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ja-JP" altLang="en-US" sz="26800">
                <a:ln w="19050">
                  <a:solidFill>
                    <a:schemeClr val="bg2">
                      <a:alpha val="50000"/>
                    </a:schemeClr>
                  </a:solidFill>
                </a:ln>
                <a:noFill/>
                <a:effectLst/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カピバラ</a:t>
            </a:r>
            <a:endParaRPr lang="en-GB" sz="26800" dirty="0">
              <a:ln w="19050">
                <a:solidFill>
                  <a:schemeClr val="bg2">
                    <a:alpha val="50000"/>
                  </a:schemeClr>
                </a:solidFill>
              </a:ln>
              <a:noFill/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3CCEBA4-E0F8-5C25-AFAD-BCB900D706CE}"/>
              </a:ext>
            </a:extLst>
          </p:cNvPr>
          <p:cNvSpPr txBox="1">
            <a:spLocks/>
          </p:cNvSpPr>
          <p:nvPr/>
        </p:nvSpPr>
        <p:spPr>
          <a:xfrm>
            <a:off x="10668" y="1812093"/>
            <a:ext cx="12170664" cy="16193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>
                <a:solidFill>
                  <a:schemeClr val="bg2"/>
                </a:solidFill>
              </a:rPr>
              <a:t>CAPY</a:t>
            </a:r>
            <a:r>
              <a:rPr lang="zh-TW" altLang="en-US" sz="15000" dirty="0">
                <a:solidFill>
                  <a:schemeClr val="bg2"/>
                </a:solidFill>
              </a:rPr>
              <a:t>  </a:t>
            </a:r>
            <a:r>
              <a:rPr lang="en-US" altLang="zh-TW" sz="15000" dirty="0">
                <a:solidFill>
                  <a:schemeClr val="bg2"/>
                </a:solidFill>
              </a:rPr>
              <a:t>BARA</a:t>
            </a:r>
            <a:endParaRPr lang="en-GB" sz="150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2F007-7BE7-4CD4-C267-4E7C2A903D4A}"/>
              </a:ext>
            </a:extLst>
          </p:cNvPr>
          <p:cNvSpPr txBox="1"/>
          <p:nvPr/>
        </p:nvSpPr>
        <p:spPr>
          <a:xfrm rot="3301816">
            <a:off x="9785823" y="4188861"/>
            <a:ext cx="1794197" cy="93639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Barlow" pitchFamily="2" charset="77"/>
              </a:rPr>
              <a:t>ANATOMY</a:t>
            </a:r>
            <a:endParaRPr lang="en-GB" sz="2800" dirty="0">
              <a:solidFill>
                <a:schemeClr val="bg1"/>
              </a:solidFill>
              <a:latin typeface="Barlow" pitchFamily="2" charset="7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2D256C3-9382-2EED-A741-8F8C2FC0DC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0515428"/>
                  </p:ext>
                </p:extLst>
              </p:nvPr>
            </p:nvGraphicFramePr>
            <p:xfrm>
              <a:off x="4721785" y="1343563"/>
              <a:ext cx="2945426" cy="49767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45426" cy="4976755"/>
                    </a:xfrm>
                    <a:prstGeom prst="rect">
                      <a:avLst/>
                    </a:prstGeom>
                  </am3d:spPr>
                  <am3d:camera>
                    <am3d:pos x="0" y="0" z="67808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1448" d="1000000"/>
                    <am3d:preTrans dx="1275565" dy="-11837751" dz="-2269246"/>
                    <am3d:scale>
                      <am3d:sx n="1000000" d="1000000"/>
                      <am3d:sy n="1000000" d="1000000"/>
                      <am3d:sz n="1000000" d="1000000"/>
                    </am3d:scale>
                    <am3d:rot ax="25981" ay="-949979" az="-7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471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2D256C3-9382-2EED-A741-8F8C2FC0DC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1785" y="1343563"/>
                <a:ext cx="2945426" cy="4976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Y1">
                <a:extLst>
                  <a:ext uri="{FF2B5EF4-FFF2-40B4-BE49-F238E27FC236}">
                    <a16:creationId xmlns:a16="http://schemas.microsoft.com/office/drawing/2014/main" id="{7D0E70B1-501B-E77D-1C5A-B079BA4A1E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6805414"/>
                  </p:ext>
                </p:extLst>
              </p:nvPr>
            </p:nvGraphicFramePr>
            <p:xfrm rot="926352">
              <a:off x="8242732" y="3760508"/>
              <a:ext cx="2919088" cy="2733329"/>
            </p:xfrm>
            <a:graphic>
              <a:graphicData uri="http://schemas.microsoft.com/office/drawing/2017/model3d">
                <am3d:model3d r:embed="rId6">
                  <am3d:spPr>
                    <a:xfrm rot="926352">
                      <a:off x="0" y="0"/>
                      <a:ext cx="2919088" cy="2733329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5014058" ay="2844600" az="487760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670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Y1">
                <a:extLst>
                  <a:ext uri="{FF2B5EF4-FFF2-40B4-BE49-F238E27FC236}">
                    <a16:creationId xmlns:a16="http://schemas.microsoft.com/office/drawing/2014/main" id="{7D0E70B1-501B-E77D-1C5A-B079BA4A1E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26352">
                <a:off x="8242732" y="3760508"/>
                <a:ext cx="2919088" cy="273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Y2">
                <a:extLst>
                  <a:ext uri="{FF2B5EF4-FFF2-40B4-BE49-F238E27FC236}">
                    <a16:creationId xmlns:a16="http://schemas.microsoft.com/office/drawing/2014/main" id="{76F46AB9-97FC-AA7F-7241-099E490EEF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3767845"/>
                  </p:ext>
                </p:extLst>
              </p:nvPr>
            </p:nvGraphicFramePr>
            <p:xfrm rot="20450741">
              <a:off x="3409702" y="2777167"/>
              <a:ext cx="1376954" cy="1326422"/>
            </p:xfrm>
            <a:graphic>
              <a:graphicData uri="http://schemas.microsoft.com/office/drawing/2017/model3d">
                <am3d:model3d r:embed="rId6">
                  <am3d:spPr>
                    <a:xfrm rot="20450741">
                      <a:off x="0" y="0"/>
                      <a:ext cx="1376954" cy="1326422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4895713" ay="2022898" az="450562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1601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Y2">
                <a:extLst>
                  <a:ext uri="{FF2B5EF4-FFF2-40B4-BE49-F238E27FC236}">
                    <a16:creationId xmlns:a16="http://schemas.microsoft.com/office/drawing/2014/main" id="{76F46AB9-97FC-AA7F-7241-099E490EEF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450741">
                <a:off x="3409702" y="2777167"/>
                <a:ext cx="1376954" cy="1326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Y3">
                <a:extLst>
                  <a:ext uri="{FF2B5EF4-FFF2-40B4-BE49-F238E27FC236}">
                    <a16:creationId xmlns:a16="http://schemas.microsoft.com/office/drawing/2014/main" id="{FEDF6D9C-EE75-32E7-9EAE-BAE6398928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5952730"/>
                  </p:ext>
                </p:extLst>
              </p:nvPr>
            </p:nvGraphicFramePr>
            <p:xfrm>
              <a:off x="5401822" y="932437"/>
              <a:ext cx="737591" cy="64539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37591" cy="645391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6224141" ay="4415934" az="625768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83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Y3">
                <a:extLst>
                  <a:ext uri="{FF2B5EF4-FFF2-40B4-BE49-F238E27FC236}">
                    <a16:creationId xmlns:a16="http://schemas.microsoft.com/office/drawing/2014/main" id="{FEDF6D9C-EE75-32E7-9EAE-BAE6398928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1822" y="932437"/>
                <a:ext cx="737591" cy="64539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ubtitle 2">
            <a:extLst>
              <a:ext uri="{FF2B5EF4-FFF2-40B4-BE49-F238E27FC236}">
                <a16:creationId xmlns:a16="http://schemas.microsoft.com/office/drawing/2014/main" id="{264AC835-276B-0BB7-7185-77140BC60803}"/>
              </a:ext>
            </a:extLst>
          </p:cNvPr>
          <p:cNvSpPr txBox="1">
            <a:spLocks/>
          </p:cNvSpPr>
          <p:nvPr/>
        </p:nvSpPr>
        <p:spPr>
          <a:xfrm>
            <a:off x="982349" y="1599061"/>
            <a:ext cx="2183664" cy="5539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000">
                <a:ln w="19050">
                  <a:noFill/>
                </a:ln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カピバラ</a:t>
            </a:r>
            <a:endParaRPr lang="en-GB" sz="4000" dirty="0">
              <a:ln w="19050">
                <a:noFill/>
              </a:ln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64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a16="http://schemas.microsoft.com/office/drawing/2014/main" xmlns:asvg="http://schemas.microsoft.com/office/drawing/2016/SVG/main" xmlns:am3d="http://schemas.microsoft.com/office/drawing/2017/model3d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0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0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6CD9FE-A897-2A2A-E823-B201648F7CD9}"/>
              </a:ext>
            </a:extLst>
          </p:cNvPr>
          <p:cNvSpPr/>
          <p:nvPr/>
        </p:nvSpPr>
        <p:spPr>
          <a:xfrm>
            <a:off x="0" y="-688562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31FE0-DF58-67AD-B88F-46201DCAA83A}"/>
              </a:ext>
            </a:extLst>
          </p:cNvPr>
          <p:cNvSpPr txBox="1"/>
          <p:nvPr/>
        </p:nvSpPr>
        <p:spPr>
          <a:xfrm rot="13500000">
            <a:off x="9719721" y="7615383"/>
            <a:ext cx="1794197" cy="93639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Barlow" pitchFamily="2" charset="77"/>
              </a:rPr>
              <a:t>ANATOMY</a:t>
            </a:r>
            <a:endParaRPr lang="en-GB" sz="2800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DAC96E-5DBD-866B-E338-E6345E4EFB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198AD3C-6828-AF44-79E0-BE94B1283453}"/>
              </a:ext>
            </a:extLst>
          </p:cNvPr>
          <p:cNvSpPr txBox="1">
            <a:spLocks/>
          </p:cNvSpPr>
          <p:nvPr/>
        </p:nvSpPr>
        <p:spPr>
          <a:xfrm>
            <a:off x="12606659" y="1435043"/>
            <a:ext cx="2183664" cy="5539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000">
                <a:ln w="19050">
                  <a:noFill/>
                </a:ln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カピバラ</a:t>
            </a:r>
            <a:endParaRPr lang="en-GB" sz="4000" dirty="0">
              <a:ln w="19050">
                <a:noFill/>
              </a:ln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0EEC97-1ACA-83FA-3831-111B81AA04FA}"/>
              </a:ext>
            </a:extLst>
          </p:cNvPr>
          <p:cNvSpPr txBox="1">
            <a:spLocks/>
          </p:cNvSpPr>
          <p:nvPr/>
        </p:nvSpPr>
        <p:spPr>
          <a:xfrm>
            <a:off x="-11025590" y="1648075"/>
            <a:ext cx="12170664" cy="16193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r>
              <a:rPr lang="en-US" altLang="zh-TW" sz="15000" dirty="0">
                <a:solidFill>
                  <a:schemeClr val="bg2"/>
                </a:solidFill>
              </a:rPr>
              <a:t>CAPY</a:t>
            </a:r>
            <a:r>
              <a:rPr lang="zh-TW" altLang="en-US" sz="15000" dirty="0">
                <a:solidFill>
                  <a:schemeClr val="bg2"/>
                </a:solidFill>
              </a:rPr>
              <a:t>  </a:t>
            </a:r>
            <a:r>
              <a:rPr lang="en-US" altLang="zh-TW" sz="15000" dirty="0">
                <a:solidFill>
                  <a:schemeClr val="bg2"/>
                </a:solidFill>
              </a:rPr>
              <a:t>BARA</a:t>
            </a:r>
            <a:endParaRPr lang="en-GB" sz="15000" dirty="0">
              <a:solidFill>
                <a:schemeClr val="bg2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EF058AD-C871-39F7-40ED-8A28B18A242D}"/>
              </a:ext>
            </a:extLst>
          </p:cNvPr>
          <p:cNvSpPr txBox="1">
            <a:spLocks/>
          </p:cNvSpPr>
          <p:nvPr/>
        </p:nvSpPr>
        <p:spPr>
          <a:xfrm>
            <a:off x="-1949146" y="-4881532"/>
            <a:ext cx="16199153" cy="4696194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6800">
                <a:ln w="19050">
                  <a:solidFill>
                    <a:schemeClr val="bg2">
                      <a:alpha val="50000"/>
                    </a:schemeClr>
                  </a:solidFill>
                </a:ln>
                <a:noFill/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カピバラ</a:t>
            </a:r>
            <a:endParaRPr lang="en-GB" sz="26800" dirty="0">
              <a:ln w="19050">
                <a:solidFill>
                  <a:schemeClr val="bg2">
                    <a:alpha val="50000"/>
                  </a:schemeClr>
                </a:solidFill>
              </a:ln>
              <a:noFill/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3C19CA0-BA3B-AD5F-CFF8-26C098512983}"/>
              </a:ext>
            </a:extLst>
          </p:cNvPr>
          <p:cNvSpPr txBox="1">
            <a:spLocks/>
          </p:cNvSpPr>
          <p:nvPr/>
        </p:nvSpPr>
        <p:spPr>
          <a:xfrm>
            <a:off x="519205" y="793750"/>
            <a:ext cx="6888163" cy="553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1500" dirty="0">
                <a:solidFill>
                  <a:schemeClr val="accent1"/>
                </a:solidFill>
              </a:rPr>
              <a:t>LARGEST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RODENT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IN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THE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WORLD</a:t>
            </a:r>
            <a:endParaRPr lang="en-GB" sz="115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Y3">
                <a:extLst>
                  <a:ext uri="{FF2B5EF4-FFF2-40B4-BE49-F238E27FC236}">
                    <a16:creationId xmlns:a16="http://schemas.microsoft.com/office/drawing/2014/main" id="{23EFA238-7F67-B6F7-E7E3-6D6173426B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9886809"/>
                  </p:ext>
                </p:extLst>
              </p:nvPr>
            </p:nvGraphicFramePr>
            <p:xfrm rot="2676776">
              <a:off x="10215278" y="-643433"/>
              <a:ext cx="1671095" cy="1640433"/>
            </p:xfrm>
            <a:graphic>
              <a:graphicData uri="http://schemas.microsoft.com/office/drawing/2017/model3d">
                <am3d:model3d r:embed="rId2">
                  <am3d:spPr>
                    <a:xfrm rot="2676776">
                      <a:off x="0" y="0"/>
                      <a:ext cx="1671095" cy="1640433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4786972" ay="2370736" az="445099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52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Y3">
                <a:extLst>
                  <a:ext uri="{FF2B5EF4-FFF2-40B4-BE49-F238E27FC236}">
                    <a16:creationId xmlns:a16="http://schemas.microsoft.com/office/drawing/2014/main" id="{23EFA238-7F67-B6F7-E7E3-6D6173426B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676776">
                <a:off x="10215278" y="-643433"/>
                <a:ext cx="1671095" cy="1640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Y2">
                <a:extLst>
                  <a:ext uri="{FF2B5EF4-FFF2-40B4-BE49-F238E27FC236}">
                    <a16:creationId xmlns:a16="http://schemas.microsoft.com/office/drawing/2014/main" id="{5DB982FE-3210-018D-95BC-B6717159AE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761921"/>
                  </p:ext>
                </p:extLst>
              </p:nvPr>
            </p:nvGraphicFramePr>
            <p:xfrm rot="1057019">
              <a:off x="-396489" y="138808"/>
              <a:ext cx="1376952" cy="1301156"/>
            </p:xfrm>
            <a:graphic>
              <a:graphicData uri="http://schemas.microsoft.com/office/drawing/2017/model3d">
                <am3d:model3d r:embed="rId2">
                  <am3d:spPr>
                    <a:xfrm rot="1057019">
                      <a:off x="0" y="0"/>
                      <a:ext cx="1376952" cy="1301156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7231564" ay="-2948651" az="-76764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601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Y2">
                <a:extLst>
                  <a:ext uri="{FF2B5EF4-FFF2-40B4-BE49-F238E27FC236}">
                    <a16:creationId xmlns:a16="http://schemas.microsoft.com/office/drawing/2014/main" id="{5DB982FE-3210-018D-95BC-B6717159AE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7019">
                <a:off x="-396489" y="138808"/>
                <a:ext cx="1376952" cy="1301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39FE85A-A3B2-AD3A-FFBB-D3975D88C9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540177"/>
                  </p:ext>
                </p:extLst>
              </p:nvPr>
            </p:nvGraphicFramePr>
            <p:xfrm>
              <a:off x="4880112" y="878049"/>
              <a:ext cx="12341429" cy="1631719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341429" cy="16317191"/>
                    </a:xfrm>
                    <a:prstGeom prst="rect">
                      <a:avLst/>
                    </a:prstGeom>
                  </am3d:spPr>
                  <am3d:camera>
                    <am3d:pos x="0" y="0" z="67808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1448" d="1000000"/>
                    <am3d:preTrans dx="1275565" dy="-11837751" dz="-2269246"/>
                    <am3d:scale>
                      <am3d:sx n="1000000" d="1000000"/>
                      <am3d:sy n="1000000" d="1000000"/>
                      <am3d:sz n="1000000" d="1000000"/>
                    </am3d:scale>
                    <am3d:rot ax="-87720" ay="-1874514" az="455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894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39FE85A-A3B2-AD3A-FFBB-D3975D88C9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0112" y="878049"/>
                <a:ext cx="12341429" cy="16317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Y1">
                <a:extLst>
                  <a:ext uri="{FF2B5EF4-FFF2-40B4-BE49-F238E27FC236}">
                    <a16:creationId xmlns:a16="http://schemas.microsoft.com/office/drawing/2014/main" id="{D7282DD2-4D34-C86D-8F21-E045CA347B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3359002"/>
                  </p:ext>
                </p:extLst>
              </p:nvPr>
            </p:nvGraphicFramePr>
            <p:xfrm rot="20788590">
              <a:off x="10224296" y="3144829"/>
              <a:ext cx="2868321" cy="2817554"/>
            </p:xfrm>
            <a:graphic>
              <a:graphicData uri="http://schemas.microsoft.com/office/drawing/2017/model3d">
                <am3d:model3d r:embed="rId2">
                  <am3d:spPr>
                    <a:xfrm rot="20788590">
                      <a:off x="0" y="0"/>
                      <a:ext cx="2868321" cy="2817554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6312683" ay="-2351775" az="-67968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6705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Y1">
                <a:extLst>
                  <a:ext uri="{FF2B5EF4-FFF2-40B4-BE49-F238E27FC236}">
                    <a16:creationId xmlns:a16="http://schemas.microsoft.com/office/drawing/2014/main" id="{D7282DD2-4D34-C86D-8F21-E045CA347B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788590">
                <a:off x="10224296" y="3144829"/>
                <a:ext cx="2868321" cy="2817554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8F51D629-F127-C5BC-66F3-CB4B3779DC33}"/>
              </a:ext>
            </a:extLst>
          </p:cNvPr>
          <p:cNvSpPr txBox="1">
            <a:spLocks/>
          </p:cNvSpPr>
          <p:nvPr/>
        </p:nvSpPr>
        <p:spPr>
          <a:xfrm>
            <a:off x="519205" y="7203830"/>
            <a:ext cx="6888163" cy="553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3800" dirty="0">
                <a:solidFill>
                  <a:schemeClr val="accent1"/>
                </a:solidFill>
              </a:rPr>
              <a:t>WITH</a:t>
            </a:r>
            <a:r>
              <a:rPr lang="zh-TW" altLang="en-US" sz="13800" dirty="0">
                <a:solidFill>
                  <a:schemeClr val="accent1"/>
                </a:solidFill>
              </a:rPr>
              <a:t> </a:t>
            </a:r>
            <a:r>
              <a:rPr lang="en-US" altLang="zh-TW" sz="13800" dirty="0">
                <a:solidFill>
                  <a:schemeClr val="accent1"/>
                </a:solidFill>
              </a:rPr>
              <a:t>SIDE</a:t>
            </a:r>
            <a:r>
              <a:rPr lang="zh-TW" altLang="en-US" sz="13800" dirty="0">
                <a:solidFill>
                  <a:schemeClr val="accent1"/>
                </a:solidFill>
              </a:rPr>
              <a:t> </a:t>
            </a:r>
            <a:r>
              <a:rPr lang="en-US" altLang="zh-TW" sz="13800" dirty="0">
                <a:solidFill>
                  <a:schemeClr val="accent1"/>
                </a:solidFill>
              </a:rPr>
              <a:t>EYES</a:t>
            </a:r>
            <a:endParaRPr lang="en-GB" sz="13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7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a16="http://schemas.microsoft.com/office/drawing/2014/main" xmlns:am3d="http://schemas.microsoft.com/office/drawing/2017/model3d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77A072D-C08F-ED4D-D994-B29F1F8EAF13}"/>
              </a:ext>
            </a:extLst>
          </p:cNvPr>
          <p:cNvSpPr txBox="1">
            <a:spLocks/>
          </p:cNvSpPr>
          <p:nvPr/>
        </p:nvSpPr>
        <p:spPr>
          <a:xfrm>
            <a:off x="-5353208" y="488950"/>
            <a:ext cx="6888163" cy="553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3800" dirty="0">
                <a:solidFill>
                  <a:schemeClr val="accent3"/>
                </a:solidFill>
              </a:rPr>
              <a:t>N</a:t>
            </a:r>
            <a:br>
              <a:rPr lang="en-US" altLang="zh-TW" sz="13800" dirty="0">
                <a:solidFill>
                  <a:schemeClr val="accent3"/>
                </a:solidFill>
              </a:rPr>
            </a:br>
            <a:r>
              <a:rPr lang="en-US" altLang="zh-TW" sz="13800" dirty="0">
                <a:solidFill>
                  <a:schemeClr val="accent3"/>
                </a:solidFill>
              </a:rPr>
              <a:t>TAIL.</a:t>
            </a:r>
            <a:endParaRPr lang="en-GB" sz="13800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53A62-9675-50A4-52BE-D64526A8DA10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DAC96E-5DBD-866B-E338-E6345E4EFB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A251C-FB28-D282-D9C4-37064CE9C4F3}"/>
              </a:ext>
            </a:extLst>
          </p:cNvPr>
          <p:cNvSpPr txBox="1">
            <a:spLocks/>
          </p:cNvSpPr>
          <p:nvPr/>
        </p:nvSpPr>
        <p:spPr>
          <a:xfrm>
            <a:off x="519204" y="-5450751"/>
            <a:ext cx="6888163" cy="553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1500" dirty="0">
                <a:solidFill>
                  <a:schemeClr val="accent1"/>
                </a:solidFill>
              </a:rPr>
              <a:t>LARGEST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RODENT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IN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THE</a:t>
            </a:r>
            <a:r>
              <a:rPr lang="zh-TW" altLang="en-US" sz="11500" dirty="0">
                <a:solidFill>
                  <a:schemeClr val="accent1"/>
                </a:solidFill>
              </a:rPr>
              <a:t> </a:t>
            </a:r>
            <a:r>
              <a:rPr lang="en-US" altLang="zh-TW" sz="11500" dirty="0">
                <a:solidFill>
                  <a:schemeClr val="accent1"/>
                </a:solidFill>
              </a:rPr>
              <a:t>WORLD</a:t>
            </a:r>
            <a:endParaRPr lang="en-GB" sz="115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Y3">
                <a:extLst>
                  <a:ext uri="{FF2B5EF4-FFF2-40B4-BE49-F238E27FC236}">
                    <a16:creationId xmlns:a16="http://schemas.microsoft.com/office/drawing/2014/main" id="{5C23239A-B4DF-CF78-E51E-6B53EE6B0F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665034"/>
                  </p:ext>
                </p:extLst>
              </p:nvPr>
            </p:nvGraphicFramePr>
            <p:xfrm rot="21240258">
              <a:off x="7287514" y="1967397"/>
              <a:ext cx="2158184" cy="1675765"/>
            </p:xfrm>
            <a:graphic>
              <a:graphicData uri="http://schemas.microsoft.com/office/drawing/2017/model3d">
                <am3d:model3d r:embed="rId2">
                  <am3d:spPr>
                    <a:xfrm rot="21240258">
                      <a:off x="0" y="0"/>
                      <a:ext cx="2158184" cy="1675765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-4631982" ay="5247513" az="-463125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76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Y3">
                <a:extLst>
                  <a:ext uri="{FF2B5EF4-FFF2-40B4-BE49-F238E27FC236}">
                    <a16:creationId xmlns:a16="http://schemas.microsoft.com/office/drawing/2014/main" id="{5C23239A-B4DF-CF78-E51E-6B53EE6B0F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240258">
                <a:off x="7287514" y="1967397"/>
                <a:ext cx="2158184" cy="1675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Y2">
                <a:extLst>
                  <a:ext uri="{FF2B5EF4-FFF2-40B4-BE49-F238E27FC236}">
                    <a16:creationId xmlns:a16="http://schemas.microsoft.com/office/drawing/2014/main" id="{5DB982FE-3210-018D-95BC-B6717159AE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0557882"/>
                  </p:ext>
                </p:extLst>
              </p:nvPr>
            </p:nvGraphicFramePr>
            <p:xfrm rot="1057019">
              <a:off x="-525783" y="104964"/>
              <a:ext cx="1635541" cy="1635542"/>
            </p:xfrm>
            <a:graphic>
              <a:graphicData uri="http://schemas.microsoft.com/office/drawing/2017/model3d">
                <am3d:model3d r:embed="rId2">
                  <am3d:spPr>
                    <a:xfrm rot="1057019">
                      <a:off x="0" y="0"/>
                      <a:ext cx="1635541" cy="1635542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5552800" ay="-458537" az="-65095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13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Y2">
                <a:extLst>
                  <a:ext uri="{FF2B5EF4-FFF2-40B4-BE49-F238E27FC236}">
                    <a16:creationId xmlns:a16="http://schemas.microsoft.com/office/drawing/2014/main" id="{5DB982FE-3210-018D-95BC-B6717159AE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7019">
                <a:off x="-525783" y="104964"/>
                <a:ext cx="1635541" cy="1635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39FE85A-A3B2-AD3A-FFBB-D3975D88C9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2963381"/>
                  </p:ext>
                </p:extLst>
              </p:nvPr>
            </p:nvGraphicFramePr>
            <p:xfrm>
              <a:off x="3942593" y="-406376"/>
              <a:ext cx="21283446" cy="210425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283446" cy="21042500"/>
                    </a:xfrm>
                    <a:prstGeom prst="rect">
                      <a:avLst/>
                    </a:prstGeom>
                  </am3d:spPr>
                  <am3d:camera>
                    <am3d:pos x="0" y="0" z="67808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1448" d="1000000"/>
                    <am3d:preTrans dx="1275565" dy="-11837751" dz="-2269246"/>
                    <am3d:scale>
                      <am3d:sx n="1000000" d="1000000"/>
                      <am3d:sy n="1000000" d="1000000"/>
                      <am3d:sz n="1000000" d="1000000"/>
                    </am3d:scale>
                    <am3d:rot ax="-35590" ay="-2724956" az="2534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1212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39FE85A-A3B2-AD3A-FFBB-D3975D88C9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2593" y="-406376"/>
                <a:ext cx="21283446" cy="2104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Y1">
                <a:extLst>
                  <a:ext uri="{FF2B5EF4-FFF2-40B4-BE49-F238E27FC236}">
                    <a16:creationId xmlns:a16="http://schemas.microsoft.com/office/drawing/2014/main" id="{D7282DD2-4D34-C86D-8F21-E045CA347B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939386"/>
                  </p:ext>
                </p:extLst>
              </p:nvPr>
            </p:nvGraphicFramePr>
            <p:xfrm rot="20788590">
              <a:off x="9517294" y="2307161"/>
              <a:ext cx="4310999" cy="4050853"/>
            </p:xfrm>
            <a:graphic>
              <a:graphicData uri="http://schemas.microsoft.com/office/drawing/2017/model3d">
                <am3d:model3d r:embed="rId2">
                  <am3d:spPr>
                    <a:xfrm rot="20788590">
                      <a:off x="0" y="0"/>
                      <a:ext cx="4310999" cy="4050853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4645966" ay="-872197" az="-290341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8381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Y1">
                <a:extLst>
                  <a:ext uri="{FF2B5EF4-FFF2-40B4-BE49-F238E27FC236}">
                    <a16:creationId xmlns:a16="http://schemas.microsoft.com/office/drawing/2014/main" id="{D7282DD2-4D34-C86D-8F21-E045CA347B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788590">
                <a:off x="9517294" y="2307161"/>
                <a:ext cx="4310999" cy="4050853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13C19CA0-BA3B-AD5F-CFF8-26C098512983}"/>
              </a:ext>
            </a:extLst>
          </p:cNvPr>
          <p:cNvSpPr txBox="1">
            <a:spLocks/>
          </p:cNvSpPr>
          <p:nvPr/>
        </p:nvSpPr>
        <p:spPr>
          <a:xfrm>
            <a:off x="519205" y="965200"/>
            <a:ext cx="6888163" cy="553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3800" dirty="0">
                <a:solidFill>
                  <a:schemeClr val="accent1"/>
                </a:solidFill>
              </a:rPr>
              <a:t>WITH</a:t>
            </a:r>
            <a:r>
              <a:rPr lang="zh-TW" altLang="en-US" sz="13800" dirty="0">
                <a:solidFill>
                  <a:schemeClr val="accent1"/>
                </a:solidFill>
              </a:rPr>
              <a:t> </a:t>
            </a:r>
            <a:r>
              <a:rPr lang="en-US" altLang="zh-TW" sz="13800" dirty="0">
                <a:solidFill>
                  <a:schemeClr val="accent1"/>
                </a:solidFill>
              </a:rPr>
              <a:t>SIDE</a:t>
            </a:r>
            <a:r>
              <a:rPr lang="zh-TW" altLang="en-US" sz="13800" dirty="0">
                <a:solidFill>
                  <a:schemeClr val="accent1"/>
                </a:solidFill>
              </a:rPr>
              <a:t> </a:t>
            </a:r>
            <a:r>
              <a:rPr lang="en-US" altLang="zh-TW" sz="13800" dirty="0">
                <a:solidFill>
                  <a:schemeClr val="accent1"/>
                </a:solidFill>
              </a:rPr>
              <a:t>EYES</a:t>
            </a:r>
            <a:endParaRPr lang="en-GB" sz="13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18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a16="http://schemas.microsoft.com/office/drawing/2014/main" xmlns:am3d="http://schemas.microsoft.com/office/drawing/2017/model3d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3A4F80-E88E-9E18-C698-05FF4D82F408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F75BFC-AF51-A6E2-90E2-A00DFCBCA8B4}"/>
              </a:ext>
            </a:extLst>
          </p:cNvPr>
          <p:cNvSpPr/>
          <p:nvPr/>
        </p:nvSpPr>
        <p:spPr>
          <a:xfrm>
            <a:off x="0" y="-6888157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F6EA88-EB84-B1DC-B777-635B05CE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-711200"/>
            <a:ext cx="12192000" cy="711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4964D2-D10F-A57F-4CD4-A4D3156BD646}"/>
              </a:ext>
            </a:extLst>
          </p:cNvPr>
          <p:cNvSpPr txBox="1">
            <a:spLocks/>
          </p:cNvSpPr>
          <p:nvPr/>
        </p:nvSpPr>
        <p:spPr>
          <a:xfrm>
            <a:off x="519205" y="-9863928"/>
            <a:ext cx="6888163" cy="553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3800" dirty="0">
                <a:solidFill>
                  <a:schemeClr val="accent1"/>
                </a:solidFill>
              </a:rPr>
              <a:t>WITH</a:t>
            </a:r>
            <a:r>
              <a:rPr lang="zh-TW" altLang="en-US" sz="13800" dirty="0">
                <a:solidFill>
                  <a:schemeClr val="accent1"/>
                </a:solidFill>
              </a:rPr>
              <a:t> </a:t>
            </a:r>
            <a:r>
              <a:rPr lang="en-US" altLang="zh-TW" sz="13800" dirty="0">
                <a:solidFill>
                  <a:schemeClr val="accent1"/>
                </a:solidFill>
              </a:rPr>
              <a:t>SIDE</a:t>
            </a:r>
            <a:r>
              <a:rPr lang="zh-TW" altLang="en-US" sz="13800" dirty="0">
                <a:solidFill>
                  <a:schemeClr val="accent1"/>
                </a:solidFill>
              </a:rPr>
              <a:t> </a:t>
            </a:r>
            <a:r>
              <a:rPr lang="en-US" altLang="zh-TW" sz="13800" dirty="0">
                <a:solidFill>
                  <a:schemeClr val="accent1"/>
                </a:solidFill>
              </a:rPr>
              <a:t>EYES</a:t>
            </a:r>
            <a:endParaRPr lang="en-GB" sz="13800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945F62-2917-0516-0AB8-CFDFFA3AC8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81A22A0-513E-47B4-98E1-07831A903D69}"/>
              </a:ext>
            </a:extLst>
          </p:cNvPr>
          <p:cNvSpPr txBox="1">
            <a:spLocks/>
          </p:cNvSpPr>
          <p:nvPr/>
        </p:nvSpPr>
        <p:spPr>
          <a:xfrm>
            <a:off x="6615205" y="374650"/>
            <a:ext cx="6888163" cy="553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3800" dirty="0">
                <a:solidFill>
                  <a:schemeClr val="accent3"/>
                </a:solidFill>
              </a:rPr>
              <a:t>N</a:t>
            </a:r>
            <a:br>
              <a:rPr lang="en-US" altLang="zh-TW" sz="13800" dirty="0">
                <a:solidFill>
                  <a:schemeClr val="accent3"/>
                </a:solidFill>
              </a:rPr>
            </a:br>
            <a:r>
              <a:rPr lang="en-US" altLang="zh-TW" sz="13800" dirty="0">
                <a:solidFill>
                  <a:schemeClr val="accent3"/>
                </a:solidFill>
              </a:rPr>
              <a:t>TAIL.</a:t>
            </a:r>
            <a:endParaRPr lang="en-GB" sz="138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Y2">
                <a:extLst>
                  <a:ext uri="{FF2B5EF4-FFF2-40B4-BE49-F238E27FC236}">
                    <a16:creationId xmlns:a16="http://schemas.microsoft.com/office/drawing/2014/main" id="{1F513446-8363-E723-4C65-C9B2EAD1FB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433118"/>
                  </p:ext>
                </p:extLst>
              </p:nvPr>
            </p:nvGraphicFramePr>
            <p:xfrm rot="1329448">
              <a:off x="2466187" y="4569615"/>
              <a:ext cx="5282879" cy="5189652"/>
            </p:xfrm>
            <a:graphic>
              <a:graphicData uri="http://schemas.microsoft.com/office/drawing/2017/model3d">
                <am3d:model3d r:embed="rId4">
                  <am3d:spPr>
                    <a:xfrm rot="1329448">
                      <a:off x="0" y="0"/>
                      <a:ext cx="5282879" cy="5189652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3675303" ay="2447078" az="29988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633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Y2">
                <a:extLst>
                  <a:ext uri="{FF2B5EF4-FFF2-40B4-BE49-F238E27FC236}">
                    <a16:creationId xmlns:a16="http://schemas.microsoft.com/office/drawing/2014/main" id="{1F513446-8363-E723-4C65-C9B2EAD1FB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329448">
                <a:off x="2466187" y="4569615"/>
                <a:ext cx="5282879" cy="5189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Y1">
                <a:extLst>
                  <a:ext uri="{FF2B5EF4-FFF2-40B4-BE49-F238E27FC236}">
                    <a16:creationId xmlns:a16="http://schemas.microsoft.com/office/drawing/2014/main" id="{B0C1F329-AABE-EEEB-9673-4C5F52C08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7869563"/>
                  </p:ext>
                </p:extLst>
              </p:nvPr>
            </p:nvGraphicFramePr>
            <p:xfrm>
              <a:off x="7870332" y="1391592"/>
              <a:ext cx="1587075" cy="151089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87075" cy="1510895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4240390" ay="2823614" az="386410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26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Y1">
                <a:extLst>
                  <a:ext uri="{FF2B5EF4-FFF2-40B4-BE49-F238E27FC236}">
                    <a16:creationId xmlns:a16="http://schemas.microsoft.com/office/drawing/2014/main" id="{B0C1F329-AABE-EEEB-9673-4C5F52C08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0332" y="1391592"/>
                <a:ext cx="1587075" cy="1510895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974FB1-E5C3-6047-16A4-6DBFFA54FD7F}"/>
              </a:ext>
            </a:extLst>
          </p:cNvPr>
          <p:cNvSpPr txBox="1"/>
          <p:nvPr/>
        </p:nvSpPr>
        <p:spPr>
          <a:xfrm>
            <a:off x="352425" y="13780054"/>
            <a:ext cx="11487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HK" sz="8000" b="1" dirty="0">
                <a:solidFill>
                  <a:schemeClr val="accent2"/>
                </a:solidFill>
                <a:latin typeface="Barlow Black" pitchFamily="2" charset="77"/>
                <a:ea typeface="+mj-ea"/>
                <a:cs typeface="+mj-cs"/>
              </a:rPr>
              <a:t>FRONT LEGS SHORTER</a:t>
            </a:r>
            <a:br>
              <a:rPr lang="en-HK" sz="8000" b="1" dirty="0">
                <a:solidFill>
                  <a:schemeClr val="accent2"/>
                </a:solidFill>
                <a:latin typeface="Barlow Black" pitchFamily="2" charset="77"/>
                <a:ea typeface="+mj-ea"/>
                <a:cs typeface="+mj-cs"/>
              </a:rPr>
            </a:br>
            <a:r>
              <a:rPr lang="en-HK" sz="8000" b="1" dirty="0">
                <a:solidFill>
                  <a:schemeClr val="accent2"/>
                </a:solidFill>
                <a:latin typeface="Barlow Black" pitchFamily="2" charset="77"/>
                <a:ea typeface="+mj-ea"/>
                <a:cs typeface="+mj-cs"/>
              </a:rPr>
              <a:t>THAN REAR LEGS</a:t>
            </a:r>
            <a:endParaRPr lang="en-GB" sz="8000" b="1" dirty="0">
              <a:solidFill>
                <a:schemeClr val="accent2"/>
              </a:solidFill>
              <a:latin typeface="Barlow Black" pitchFamily="2" charset="77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9E44C5C2-3489-FE1D-DBC3-214BB94AE0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9023765"/>
                  </p:ext>
                </p:extLst>
              </p:nvPr>
            </p:nvGraphicFramePr>
            <p:xfrm>
              <a:off x="-2255378" y="-2534613"/>
              <a:ext cx="7837942" cy="1076995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837942" cy="10769955"/>
                    </a:xfrm>
                    <a:prstGeom prst="rect">
                      <a:avLst/>
                    </a:prstGeom>
                  </am3d:spPr>
                  <am3d:camera>
                    <am3d:pos x="0" y="0" z="67808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1448" d="1000000"/>
                    <am3d:preTrans dx="1275565" dy="-11837751" dz="-22692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46840" ay="-1199848" az="1078183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19439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9E44C5C2-3489-FE1D-DBC3-214BB94AE0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255378" y="-2534613"/>
                <a:ext cx="7837942" cy="10769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Y1">
                <a:extLst>
                  <a:ext uri="{FF2B5EF4-FFF2-40B4-BE49-F238E27FC236}">
                    <a16:creationId xmlns:a16="http://schemas.microsoft.com/office/drawing/2014/main" id="{EBE6FAD2-DB66-B504-133F-6293D4B40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8280587"/>
                  </p:ext>
                </p:extLst>
              </p:nvPr>
            </p:nvGraphicFramePr>
            <p:xfrm rot="2413963">
              <a:off x="13236876" y="-152455"/>
              <a:ext cx="2598263" cy="2496867"/>
            </p:xfrm>
            <a:graphic>
              <a:graphicData uri="http://schemas.microsoft.com/office/drawing/2017/model3d">
                <am3d:model3d r:embed="rId4">
                  <am3d:spPr>
                    <a:xfrm rot="2413963">
                      <a:off x="0" y="0"/>
                      <a:ext cx="2598263" cy="2496867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8991554" ay="480812" az="1052233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245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Y1">
                <a:extLst>
                  <a:ext uri="{FF2B5EF4-FFF2-40B4-BE49-F238E27FC236}">
                    <a16:creationId xmlns:a16="http://schemas.microsoft.com/office/drawing/2014/main" id="{EBE6FAD2-DB66-B504-133F-6293D4B40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413963">
                <a:off x="13236876" y="-152455"/>
                <a:ext cx="2598263" cy="24968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91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a16="http://schemas.microsoft.com/office/drawing/2014/main" xmlns:asvg="http://schemas.microsoft.com/office/drawing/2016/SVG/main" xmlns:am3d="http://schemas.microsoft.com/office/drawing/2017/model3d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3.4873"/>
                                          </p:val>
                                        </p:tav>
                                        <p:tav tm="6660">
                                          <p:val>
                                            <p:fltVal val="6.0519"/>
                                          </p:val>
                                        </p:tav>
                                        <p:tav tm="9990">
                                          <p:val>
                                            <p:fltVal val="7.8356"/>
                                          </p:val>
                                        </p:tav>
                                        <p:tav tm="13320">
                                          <p:val>
                                            <p:fltVal val="8.9802"/>
                                          </p:val>
                                        </p:tav>
                                        <p:tav tm="16650">
                                          <p:val>
                                            <p:fltVal val="9.6274"/>
                                          </p:val>
                                        </p:tav>
                                        <p:tav tm="19970">
                                          <p:val>
                                            <p:fltVal val="9.9185"/>
                                          </p:val>
                                        </p:tav>
                                        <p:tav tm="23290">
                                          <p:val>
                                            <p:fltVal val="9.9968"/>
                                          </p:val>
                                        </p:tav>
                                        <p:tav tm="26620">
                                          <p:val>
                                            <p:fltVal val="9.9972"/>
                                          </p:val>
                                        </p:tav>
                                        <p:tav tm="29950">
                                          <p:val>
                                            <p:fltVal val="9.9223"/>
                                          </p:val>
                                        </p:tav>
                                        <p:tav tm="33280">
                                          <p:val>
                                            <p:fltVal val="9.6366"/>
                                          </p:val>
                                        </p:tav>
                                        <p:tav tm="36610">
                                          <p:val>
                                            <p:fltVal val="8.9984"/>
                                          </p:val>
                                        </p:tav>
                                        <p:tav tm="39940">
                                          <p:val>
                                            <p:fltVal val="7.8658"/>
                                          </p:val>
                                        </p:tav>
                                        <p:tav tm="43270">
                                          <p:val>
                                            <p:fltVal val="6.097"/>
                                          </p:val>
                                        </p:tav>
                                        <p:tav tm="46600">
                                          <p:val>
                                            <p:fltVal val="3.5502"/>
                                          </p:val>
                                        </p:tav>
                                        <p:tav tm="49930">
                                          <p:val>
                                            <p:fltVal val="0.0837"/>
                                          </p:val>
                                        </p:tav>
                                        <p:tav tm="53250">
                                          <p:val>
                                            <p:fltVal val="-3.4149"/>
                                          </p:val>
                                        </p:tav>
                                        <p:tav tm="56580">
                                          <p:val>
                                            <p:fltVal val="-6.0001"/>
                                          </p:val>
                                        </p:tav>
                                        <p:tav tm="59900">
                                          <p:val>
                                            <p:fltVal val="-7.7965"/>
                                          </p:val>
                                        </p:tav>
                                        <p:tav tm="63220">
                                          <p:val>
                                            <p:fltVal val="-8.9537"/>
                                          </p:val>
                                        </p:tav>
                                        <p:tav tm="66540">
                                          <p:val>
                                            <p:fltVal val="-9.6124"/>
                                          </p:val>
                                        </p:tav>
                                        <p:tav tm="69870">
                                          <p:val>
                                            <p:fltVal val="-9.9135"/>
                                          </p:val>
                                        </p:tav>
                                        <p:tav tm="73190">
                                          <p:val>
                                            <p:fltVal val="-9.9962"/>
                                          </p:val>
                                        </p:tav>
                                        <p:tav tm="76510">
                                          <p:val>
                                            <p:fltVal val="-9.9977"/>
                                          </p:val>
                                        </p:tav>
                                        <p:tav tm="79830">
                                          <p:val>
                                            <p:fltVal val="-9.9278"/>
                                          </p:val>
                                        </p:tav>
                                        <p:tav tm="83160">
                                          <p:val>
                                            <p:fltVal val="-9.6522"/>
                                          </p:val>
                                        </p:tav>
                                        <p:tav tm="86480">
                                          <p:val>
                                            <p:fltVal val="-9.0317"/>
                                          </p:val>
                                        </p:tav>
                                        <p:tav tm="89800">
                                          <p:val>
                                            <p:fltVal val="-7.9252"/>
                                          </p:val>
                                        </p:tav>
                                        <p:tav tm="93120">
                                          <p:val>
                                            <p:fltVal val="-6.1923"/>
                                          </p:val>
                                        </p:tav>
                                        <p:tav tm="96450">
                                          <p:val>
                                            <p:fltVal val="-3.683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D310F3-62E5-FCCE-9CF5-7C6DDD42EA9A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87A71-F04B-4A52-6D4C-93A3B4163553}"/>
              </a:ext>
            </a:extLst>
          </p:cNvPr>
          <p:cNvSpPr/>
          <p:nvPr/>
        </p:nvSpPr>
        <p:spPr>
          <a:xfrm>
            <a:off x="0" y="-685800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484605-4B2A-DDD2-C286-C648A6B09FDC}"/>
              </a:ext>
            </a:extLst>
          </p:cNvPr>
          <p:cNvSpPr txBox="1">
            <a:spLocks/>
          </p:cNvSpPr>
          <p:nvPr/>
        </p:nvSpPr>
        <p:spPr>
          <a:xfrm>
            <a:off x="13030201" y="-6369050"/>
            <a:ext cx="6888163" cy="553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3800" dirty="0">
                <a:solidFill>
                  <a:schemeClr val="accent3"/>
                </a:solidFill>
              </a:rPr>
              <a:t>N</a:t>
            </a:r>
            <a:br>
              <a:rPr lang="en-US" altLang="zh-TW" sz="13800" dirty="0">
                <a:solidFill>
                  <a:schemeClr val="accent3"/>
                </a:solidFill>
              </a:rPr>
            </a:br>
            <a:r>
              <a:rPr lang="en-US" altLang="zh-TW" sz="13800" dirty="0">
                <a:solidFill>
                  <a:schemeClr val="accent3"/>
                </a:solidFill>
              </a:rPr>
              <a:t>TAIL.</a:t>
            </a:r>
            <a:endParaRPr lang="en-GB" sz="13800" dirty="0">
              <a:solidFill>
                <a:schemeClr val="accent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2A306D-5CCD-B6FF-6C30-B0D783C8EB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Y2">
                <a:extLst>
                  <a:ext uri="{FF2B5EF4-FFF2-40B4-BE49-F238E27FC236}">
                    <a16:creationId xmlns:a16="http://schemas.microsoft.com/office/drawing/2014/main" id="{B6C1B35C-C15C-9BF9-2107-360FC9856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0061387"/>
                  </p:ext>
                </p:extLst>
              </p:nvPr>
            </p:nvGraphicFramePr>
            <p:xfrm>
              <a:off x="352425" y="3667720"/>
              <a:ext cx="1063755" cy="8907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63755" cy="890786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10098879" ay="3249385" az="1022895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51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Y2">
                <a:extLst>
                  <a:ext uri="{FF2B5EF4-FFF2-40B4-BE49-F238E27FC236}">
                    <a16:creationId xmlns:a16="http://schemas.microsoft.com/office/drawing/2014/main" id="{B6C1B35C-C15C-9BF9-2107-360FC9856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425" y="3667720"/>
                <a:ext cx="1063755" cy="890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B03081A-001B-B891-39EB-5F82F84B21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0398775"/>
                  </p:ext>
                </p:extLst>
              </p:nvPr>
            </p:nvGraphicFramePr>
            <p:xfrm>
              <a:off x="-3479757" y="-5967597"/>
              <a:ext cx="16509958" cy="1212915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509958" cy="12129156"/>
                    </a:xfrm>
                    <a:prstGeom prst="rect">
                      <a:avLst/>
                    </a:prstGeom>
                  </am3d:spPr>
                  <am3d:camera>
                    <am3d:pos x="0" y="0" z="67808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1448" d="1000000"/>
                    <am3d:preTrans dx="1275565" dy="-11837751" dz="-2269246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7483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B03081A-001B-B891-39EB-5F82F84B21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479757" y="-5967597"/>
                <a:ext cx="16509958" cy="1212915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2826896-683B-9B79-A08C-5B9270470ADB}"/>
              </a:ext>
            </a:extLst>
          </p:cNvPr>
          <p:cNvSpPr txBox="1"/>
          <p:nvPr/>
        </p:nvSpPr>
        <p:spPr>
          <a:xfrm>
            <a:off x="352425" y="2513558"/>
            <a:ext cx="11487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HK" sz="8000" b="1" dirty="0">
                <a:solidFill>
                  <a:schemeClr val="accent2"/>
                </a:solidFill>
                <a:latin typeface="Barlow Black" pitchFamily="2" charset="77"/>
                <a:ea typeface="+mj-ea"/>
                <a:cs typeface="+mj-cs"/>
              </a:rPr>
              <a:t>FRONT LEGS SHORTER</a:t>
            </a:r>
            <a:br>
              <a:rPr lang="en-HK" sz="8000" b="1" dirty="0">
                <a:solidFill>
                  <a:schemeClr val="accent2"/>
                </a:solidFill>
                <a:latin typeface="Barlow Black" pitchFamily="2" charset="77"/>
                <a:ea typeface="+mj-ea"/>
                <a:cs typeface="+mj-cs"/>
              </a:rPr>
            </a:br>
            <a:r>
              <a:rPr lang="en-HK" sz="8000" b="1" dirty="0">
                <a:solidFill>
                  <a:schemeClr val="accent2"/>
                </a:solidFill>
                <a:latin typeface="Barlow Black" pitchFamily="2" charset="77"/>
                <a:ea typeface="+mj-ea"/>
                <a:cs typeface="+mj-cs"/>
              </a:rPr>
              <a:t>THAN REAR LEGS</a:t>
            </a:r>
            <a:endParaRPr lang="en-GB" sz="8000" b="1" dirty="0">
              <a:solidFill>
                <a:schemeClr val="accent2"/>
              </a:solidFill>
              <a:latin typeface="Barlow Black" pitchFamily="2" charset="77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Y1">
                <a:extLst>
                  <a:ext uri="{FF2B5EF4-FFF2-40B4-BE49-F238E27FC236}">
                    <a16:creationId xmlns:a16="http://schemas.microsoft.com/office/drawing/2014/main" id="{AB24BD4B-701D-1BF4-E778-9D79020304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483895"/>
                  </p:ext>
                </p:extLst>
              </p:nvPr>
            </p:nvGraphicFramePr>
            <p:xfrm rot="1107019">
              <a:off x="9974749" y="4095202"/>
              <a:ext cx="2717651" cy="2576106"/>
            </p:xfrm>
            <a:graphic>
              <a:graphicData uri="http://schemas.microsoft.com/office/drawing/2017/model3d">
                <am3d:model3d r:embed="rId2">
                  <am3d:spPr>
                    <a:xfrm rot="1107019">
                      <a:off x="0" y="0"/>
                      <a:ext cx="2717651" cy="2576106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5702094" ay="2397708" az="586863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3029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Y1">
                <a:extLst>
                  <a:ext uri="{FF2B5EF4-FFF2-40B4-BE49-F238E27FC236}">
                    <a16:creationId xmlns:a16="http://schemas.microsoft.com/office/drawing/2014/main" id="{AB24BD4B-701D-1BF4-E778-9D79020304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107019">
                <a:off x="9974749" y="4095202"/>
                <a:ext cx="2717651" cy="257610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CD6E32F8-BC69-9576-9362-0F07C3F633B7}"/>
              </a:ext>
            </a:extLst>
          </p:cNvPr>
          <p:cNvSpPr txBox="1">
            <a:spLocks/>
          </p:cNvSpPr>
          <p:nvPr/>
        </p:nvSpPr>
        <p:spPr>
          <a:xfrm>
            <a:off x="519205" y="8199279"/>
            <a:ext cx="3614645" cy="1205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4800" b="0" dirty="0">
                <a:solidFill>
                  <a:schemeClr val="accent6"/>
                </a:solidFill>
                <a:latin typeface="Barlow Light" pitchFamily="2" charset="77"/>
              </a:rPr>
              <a:t>SLIGHTLY</a:t>
            </a:r>
            <a:endParaRPr lang="en-GB" sz="4800" b="0" dirty="0">
              <a:solidFill>
                <a:schemeClr val="accent6"/>
              </a:solidFill>
              <a:latin typeface="Barlow Light" pitchFamily="2" charset="7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FA17F50-8FE2-1A87-964C-58F21207BACB}"/>
              </a:ext>
            </a:extLst>
          </p:cNvPr>
          <p:cNvSpPr txBox="1">
            <a:spLocks/>
          </p:cNvSpPr>
          <p:nvPr/>
        </p:nvSpPr>
        <p:spPr>
          <a:xfrm>
            <a:off x="519205" y="9237579"/>
            <a:ext cx="7538947" cy="370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3800" dirty="0">
                <a:solidFill>
                  <a:schemeClr val="accent6"/>
                </a:solidFill>
              </a:rPr>
              <a:t>WEBBED</a:t>
            </a:r>
            <a:r>
              <a:rPr lang="zh-TW" altLang="en-US" sz="13800" dirty="0">
                <a:solidFill>
                  <a:schemeClr val="accent6"/>
                </a:solidFill>
              </a:rPr>
              <a:t>    </a:t>
            </a:r>
            <a:r>
              <a:rPr lang="en-US" altLang="zh-TW" sz="13800" dirty="0">
                <a:solidFill>
                  <a:schemeClr val="accent6"/>
                </a:solidFill>
              </a:rPr>
              <a:t>TOES</a:t>
            </a:r>
            <a:endParaRPr lang="en-GB" sz="13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6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m3d="http://schemas.microsoft.com/office/drawing/2017/model3d" xmlns:p14="http://schemas.microsoft.com/office/powerpoint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BA2D308-3C5E-DACA-4959-57CFAD84F849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CAD1E-BD20-AEC2-7114-A8E61B582F6A}"/>
              </a:ext>
            </a:extLst>
          </p:cNvPr>
          <p:cNvSpPr txBox="1">
            <a:spLocks/>
          </p:cNvSpPr>
          <p:nvPr/>
        </p:nvSpPr>
        <p:spPr>
          <a:xfrm>
            <a:off x="11851451" y="1648075"/>
            <a:ext cx="12170664" cy="16193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>
                <a:solidFill>
                  <a:schemeClr val="bg2"/>
                </a:solidFill>
              </a:rPr>
              <a:t>CAPY</a:t>
            </a:r>
            <a:r>
              <a:rPr lang="zh-TW" altLang="en-US" sz="15000" dirty="0">
                <a:solidFill>
                  <a:schemeClr val="bg2"/>
                </a:solidFill>
              </a:rPr>
              <a:t>  </a:t>
            </a:r>
            <a:r>
              <a:rPr lang="en-US" altLang="zh-TW" sz="15000" dirty="0">
                <a:solidFill>
                  <a:schemeClr val="bg2"/>
                </a:solidFill>
              </a:rPr>
              <a:t>BARA</a:t>
            </a:r>
            <a:endParaRPr lang="en-GB" sz="15000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54594-39F4-B8C8-0C5B-CB1DB7205ED1}"/>
              </a:ext>
            </a:extLst>
          </p:cNvPr>
          <p:cNvSpPr/>
          <p:nvPr/>
        </p:nvSpPr>
        <p:spPr>
          <a:xfrm>
            <a:off x="-19050" y="-6858002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90C024-35FE-F2D1-2AC3-98C7953BB2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Y1">
                <a:extLst>
                  <a:ext uri="{FF2B5EF4-FFF2-40B4-BE49-F238E27FC236}">
                    <a16:creationId xmlns:a16="http://schemas.microsoft.com/office/drawing/2014/main" id="{3BD20299-3328-B99C-4FAF-884749822A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089965"/>
                  </p:ext>
                </p:extLst>
              </p:nvPr>
            </p:nvGraphicFramePr>
            <p:xfrm rot="1107019">
              <a:off x="9261148" y="1330379"/>
              <a:ext cx="3301832" cy="2997047"/>
            </p:xfrm>
            <a:graphic>
              <a:graphicData uri="http://schemas.microsoft.com/office/drawing/2017/model3d">
                <am3d:model3d r:embed="rId2">
                  <am3d:spPr>
                    <a:xfrm rot="1107019">
                      <a:off x="0" y="0"/>
                      <a:ext cx="3301832" cy="2997047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-2311374" ay="2667828" az="-174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60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Y1">
                <a:extLst>
                  <a:ext uri="{FF2B5EF4-FFF2-40B4-BE49-F238E27FC236}">
                    <a16:creationId xmlns:a16="http://schemas.microsoft.com/office/drawing/2014/main" id="{3BD20299-3328-B99C-4FAF-884749822A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107019">
                <a:off x="9261148" y="1330379"/>
                <a:ext cx="3301832" cy="2997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8DF58E9C-D750-B755-9E7D-762C4EDBD9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4765262"/>
                  </p:ext>
                </p:extLst>
              </p:nvPr>
            </p:nvGraphicFramePr>
            <p:xfrm>
              <a:off x="352425" y="-7597275"/>
              <a:ext cx="13788333" cy="1325508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788333" cy="13255082"/>
                    </a:xfrm>
                    <a:prstGeom prst="rect">
                      <a:avLst/>
                    </a:prstGeom>
                  </am3d:spPr>
                  <am3d:camera>
                    <am3d:pos x="0" y="0" z="67808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1448" d="1000000"/>
                    <am3d:preTrans dx="1275565" dy="-11837751" dz="-2269246"/>
                    <am3d:scale>
                      <am3d:sx n="1000000" d="1000000"/>
                      <am3d:sy n="1000000" d="1000000"/>
                      <am3d:sz n="1000000" d="1000000"/>
                    </am3d:scale>
                    <am3d:rot ax="1385930" ay="1991301" az="7884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748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8DF58E9C-D750-B755-9E7D-762C4EDBD9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425" y="-7597275"/>
                <a:ext cx="13788333" cy="1325508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6F8A8C2-E9CC-5AAA-B78A-CF9E70622B26}"/>
              </a:ext>
            </a:extLst>
          </p:cNvPr>
          <p:cNvSpPr txBox="1">
            <a:spLocks/>
          </p:cNvSpPr>
          <p:nvPr/>
        </p:nvSpPr>
        <p:spPr>
          <a:xfrm>
            <a:off x="519205" y="1457250"/>
            <a:ext cx="3614645" cy="1205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4800" b="0" dirty="0">
                <a:solidFill>
                  <a:schemeClr val="accent6"/>
                </a:solidFill>
                <a:latin typeface="Barlow Light" pitchFamily="2" charset="77"/>
              </a:rPr>
              <a:t>SLIGHTLY</a:t>
            </a:r>
            <a:endParaRPr lang="en-GB" sz="4800" b="0" dirty="0">
              <a:solidFill>
                <a:schemeClr val="accent6"/>
              </a:solidFill>
              <a:latin typeface="Barlow Light" pitchFamily="2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2219EC-E134-7FCF-5376-6CC34E853917}"/>
              </a:ext>
            </a:extLst>
          </p:cNvPr>
          <p:cNvSpPr txBox="1">
            <a:spLocks/>
          </p:cNvSpPr>
          <p:nvPr/>
        </p:nvSpPr>
        <p:spPr>
          <a:xfrm>
            <a:off x="519205" y="2495550"/>
            <a:ext cx="7538947" cy="370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3800" dirty="0">
                <a:solidFill>
                  <a:schemeClr val="accent6"/>
                </a:solidFill>
              </a:rPr>
              <a:t>WEBBED</a:t>
            </a:r>
            <a:r>
              <a:rPr lang="zh-TW" altLang="en-US" sz="13800" dirty="0">
                <a:solidFill>
                  <a:schemeClr val="accent6"/>
                </a:solidFill>
              </a:rPr>
              <a:t>    </a:t>
            </a:r>
            <a:r>
              <a:rPr lang="en-US" altLang="zh-TW" sz="13800" dirty="0">
                <a:solidFill>
                  <a:schemeClr val="accent6"/>
                </a:solidFill>
              </a:rPr>
              <a:t>TOES</a:t>
            </a:r>
            <a:endParaRPr lang="en-GB" sz="138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Y2">
                <a:extLst>
                  <a:ext uri="{FF2B5EF4-FFF2-40B4-BE49-F238E27FC236}">
                    <a16:creationId xmlns:a16="http://schemas.microsoft.com/office/drawing/2014/main" id="{CDCB993D-7937-3033-F76C-01B99D92F6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471815"/>
                  </p:ext>
                </p:extLst>
              </p:nvPr>
            </p:nvGraphicFramePr>
            <p:xfrm rot="21004794">
              <a:off x="5706092" y="4434480"/>
              <a:ext cx="1799608" cy="1742477"/>
            </p:xfrm>
            <a:graphic>
              <a:graphicData uri="http://schemas.microsoft.com/office/drawing/2017/model3d">
                <am3d:model3d r:embed="rId2">
                  <am3d:spPr>
                    <a:xfrm rot="21004794">
                      <a:off x="0" y="0"/>
                      <a:ext cx="1799608" cy="1742477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4997813" ay="2359756" az="476966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56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Y2">
                <a:extLst>
                  <a:ext uri="{FF2B5EF4-FFF2-40B4-BE49-F238E27FC236}">
                    <a16:creationId xmlns:a16="http://schemas.microsoft.com/office/drawing/2014/main" id="{CDCB993D-7937-3033-F76C-01B99D92F6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004794">
                <a:off x="5706092" y="4434480"/>
                <a:ext cx="1799608" cy="174247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6AC7A1-BFF5-9F93-927B-27C494A14D67}"/>
              </a:ext>
            </a:extLst>
          </p:cNvPr>
          <p:cNvSpPr txBox="1"/>
          <p:nvPr/>
        </p:nvSpPr>
        <p:spPr>
          <a:xfrm>
            <a:off x="352425" y="-9256081"/>
            <a:ext cx="11487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HK" sz="8000" b="1" dirty="0">
                <a:solidFill>
                  <a:schemeClr val="accent2"/>
                </a:solidFill>
                <a:latin typeface="Barlow Black" pitchFamily="2" charset="77"/>
                <a:ea typeface="+mj-ea"/>
                <a:cs typeface="+mj-cs"/>
              </a:rPr>
              <a:t>FRONT LEGS SHORTER</a:t>
            </a:r>
            <a:br>
              <a:rPr lang="en-HK" sz="8000" b="1" dirty="0">
                <a:solidFill>
                  <a:schemeClr val="accent2"/>
                </a:solidFill>
                <a:latin typeface="Barlow Black" pitchFamily="2" charset="77"/>
                <a:ea typeface="+mj-ea"/>
                <a:cs typeface="+mj-cs"/>
              </a:rPr>
            </a:br>
            <a:r>
              <a:rPr lang="en-HK" sz="8000" b="1" dirty="0">
                <a:solidFill>
                  <a:schemeClr val="accent2"/>
                </a:solidFill>
                <a:latin typeface="Barlow Black" pitchFamily="2" charset="77"/>
                <a:ea typeface="+mj-ea"/>
                <a:cs typeface="+mj-cs"/>
              </a:rPr>
              <a:t>THAN REAR LEGS</a:t>
            </a:r>
            <a:endParaRPr lang="en-GB" sz="8000" b="1" dirty="0">
              <a:solidFill>
                <a:schemeClr val="accent2"/>
              </a:solidFill>
              <a:latin typeface="Barlow Black" pitchFamily="2" charset="77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98BD90-9A9A-43BC-7110-5427902923DD}"/>
              </a:ext>
            </a:extLst>
          </p:cNvPr>
          <p:cNvSpPr txBox="1"/>
          <p:nvPr/>
        </p:nvSpPr>
        <p:spPr>
          <a:xfrm rot="9000000">
            <a:off x="9719722" y="6832263"/>
            <a:ext cx="1794197" cy="93639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Barlow" pitchFamily="2" charset="77"/>
              </a:rPr>
              <a:t>ANATOMY</a:t>
            </a:r>
            <a:endParaRPr lang="en-GB" sz="2800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B3E2F2B-6714-8DC7-F144-3B6A4324426B}"/>
              </a:ext>
            </a:extLst>
          </p:cNvPr>
          <p:cNvSpPr txBox="1">
            <a:spLocks/>
          </p:cNvSpPr>
          <p:nvPr/>
        </p:nvSpPr>
        <p:spPr>
          <a:xfrm>
            <a:off x="982349" y="-2396625"/>
            <a:ext cx="2183664" cy="5539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000">
                <a:ln w="19050">
                  <a:noFill/>
                </a:ln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カピバラ</a:t>
            </a:r>
            <a:endParaRPr lang="en-GB" sz="4000" dirty="0">
              <a:ln w="19050">
                <a:noFill/>
              </a:ln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Y3">
                <a:extLst>
                  <a:ext uri="{FF2B5EF4-FFF2-40B4-BE49-F238E27FC236}">
                    <a16:creationId xmlns:a16="http://schemas.microsoft.com/office/drawing/2014/main" id="{7918CA45-6762-1A0F-B4E8-444A01A6F9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185344"/>
                  </p:ext>
                </p:extLst>
              </p:nvPr>
            </p:nvGraphicFramePr>
            <p:xfrm>
              <a:off x="9605811" y="-3884067"/>
              <a:ext cx="730620" cy="7306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30620" cy="730620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-4520206" ay="-469582" az="-915036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83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Y3">
                <a:extLst>
                  <a:ext uri="{FF2B5EF4-FFF2-40B4-BE49-F238E27FC236}">
                    <a16:creationId xmlns:a16="http://schemas.microsoft.com/office/drawing/2014/main" id="{7918CA45-6762-1A0F-B4E8-444A01A6F9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05811" y="-3884067"/>
                <a:ext cx="730620" cy="7306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Subtitle 2">
            <a:extLst>
              <a:ext uri="{FF2B5EF4-FFF2-40B4-BE49-F238E27FC236}">
                <a16:creationId xmlns:a16="http://schemas.microsoft.com/office/drawing/2014/main" id="{4FEB1602-F95C-C090-BA1A-A26A27FEA15A}"/>
              </a:ext>
            </a:extLst>
          </p:cNvPr>
          <p:cNvSpPr txBox="1">
            <a:spLocks/>
          </p:cNvSpPr>
          <p:nvPr/>
        </p:nvSpPr>
        <p:spPr>
          <a:xfrm>
            <a:off x="-15179058" y="98425"/>
            <a:ext cx="16198850" cy="469582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6800">
                <a:ln w="19050">
                  <a:solidFill>
                    <a:schemeClr val="bg2">
                      <a:alpha val="50000"/>
                    </a:schemeClr>
                  </a:solidFill>
                </a:ln>
                <a:noFill/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カピバラ</a:t>
            </a:r>
            <a:endParaRPr lang="en-GB" sz="26800" dirty="0">
              <a:ln w="19050">
                <a:solidFill>
                  <a:schemeClr val="bg2">
                    <a:alpha val="50000"/>
                  </a:schemeClr>
                </a:solidFill>
              </a:ln>
              <a:noFill/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85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m3d="http://schemas.microsoft.com/office/drawing/2017/model3d" xmlns:p14="http://schemas.microsoft.com/office/powerpoint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0B958E-8643-A35E-CFA6-9892162E1A1C}"/>
              </a:ext>
            </a:extLst>
          </p:cNvPr>
          <p:cNvSpPr/>
          <p:nvPr/>
        </p:nvSpPr>
        <p:spPr>
          <a:xfrm>
            <a:off x="0" y="-685800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6CEF4F-91B0-7185-F889-7DB02208F758}"/>
              </a:ext>
            </a:extLst>
          </p:cNvPr>
          <p:cNvSpPr txBox="1">
            <a:spLocks/>
          </p:cNvSpPr>
          <p:nvPr/>
        </p:nvSpPr>
        <p:spPr>
          <a:xfrm>
            <a:off x="519205" y="-1235214"/>
            <a:ext cx="3614645" cy="1205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4800" b="0" dirty="0">
                <a:solidFill>
                  <a:schemeClr val="accent6"/>
                </a:solidFill>
                <a:latin typeface="Barlow Light" pitchFamily="2" charset="77"/>
              </a:rPr>
              <a:t>SLIGHTLY</a:t>
            </a:r>
            <a:endParaRPr lang="en-GB" sz="4800" b="0" dirty="0">
              <a:solidFill>
                <a:schemeClr val="accent6"/>
              </a:solidFill>
              <a:latin typeface="Barlow Light" pitchFamily="2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634529-01FF-F317-D334-67E786055904}"/>
              </a:ext>
            </a:extLst>
          </p:cNvPr>
          <p:cNvSpPr txBox="1">
            <a:spLocks/>
          </p:cNvSpPr>
          <p:nvPr/>
        </p:nvSpPr>
        <p:spPr>
          <a:xfrm>
            <a:off x="519205" y="-6470674"/>
            <a:ext cx="7538947" cy="370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altLang="zh-TW" sz="13800" dirty="0">
                <a:solidFill>
                  <a:schemeClr val="accent6"/>
                </a:solidFill>
              </a:rPr>
              <a:t>WEBBED</a:t>
            </a:r>
            <a:r>
              <a:rPr lang="zh-TW" altLang="en-US" sz="13800" dirty="0">
                <a:solidFill>
                  <a:schemeClr val="accent6"/>
                </a:solidFill>
              </a:rPr>
              <a:t>    </a:t>
            </a:r>
            <a:r>
              <a:rPr lang="en-US" altLang="zh-TW" sz="13800" dirty="0">
                <a:solidFill>
                  <a:schemeClr val="accent6"/>
                </a:solidFill>
              </a:rPr>
              <a:t>TOES</a:t>
            </a:r>
            <a:endParaRPr lang="en-GB" sz="13800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142DE-F22F-B666-B9F8-76E6EC3DB2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9986E-08D6-9B77-05A3-BA471E03AF9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2003425" y="98425"/>
            <a:ext cx="16198850" cy="4695825"/>
          </a:xfrm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ja-JP" altLang="en-US" sz="26800">
                <a:ln w="19050">
                  <a:solidFill>
                    <a:schemeClr val="bg2">
                      <a:alpha val="50000"/>
                    </a:schemeClr>
                  </a:solidFill>
                </a:ln>
                <a:noFill/>
                <a:effectLst/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カピバラ</a:t>
            </a:r>
            <a:endParaRPr lang="en-GB" sz="26800" dirty="0">
              <a:ln w="19050">
                <a:solidFill>
                  <a:schemeClr val="bg2">
                    <a:alpha val="50000"/>
                  </a:schemeClr>
                </a:solidFill>
              </a:ln>
              <a:noFill/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3CCEBA4-E0F8-5C25-AFAD-BCB900D706CE}"/>
              </a:ext>
            </a:extLst>
          </p:cNvPr>
          <p:cNvSpPr txBox="1">
            <a:spLocks/>
          </p:cNvSpPr>
          <p:nvPr/>
        </p:nvSpPr>
        <p:spPr>
          <a:xfrm>
            <a:off x="10668" y="1648075"/>
            <a:ext cx="12170664" cy="16193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Barlow Black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15000" dirty="0">
                <a:solidFill>
                  <a:schemeClr val="bg2"/>
                </a:solidFill>
              </a:rPr>
              <a:t>CAPY</a:t>
            </a:r>
            <a:r>
              <a:rPr lang="zh-TW" altLang="en-US" sz="15000" dirty="0">
                <a:solidFill>
                  <a:schemeClr val="bg2"/>
                </a:solidFill>
              </a:rPr>
              <a:t>  </a:t>
            </a:r>
            <a:r>
              <a:rPr lang="en-US" altLang="zh-TW" sz="15000" dirty="0">
                <a:solidFill>
                  <a:schemeClr val="bg2"/>
                </a:solidFill>
              </a:rPr>
              <a:t>BARA</a:t>
            </a:r>
            <a:endParaRPr lang="en-GB" sz="150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2F007-7BE7-4CD4-C267-4E7C2A903D4A}"/>
              </a:ext>
            </a:extLst>
          </p:cNvPr>
          <p:cNvSpPr txBox="1"/>
          <p:nvPr/>
        </p:nvSpPr>
        <p:spPr>
          <a:xfrm rot="3301816">
            <a:off x="9719721" y="4265980"/>
            <a:ext cx="1794197" cy="93639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Barlow" pitchFamily="2" charset="77"/>
              </a:rPr>
              <a:t>ANATOMY</a:t>
            </a:r>
            <a:endParaRPr lang="en-GB" sz="2800" dirty="0">
              <a:solidFill>
                <a:schemeClr val="bg1"/>
              </a:solidFill>
              <a:latin typeface="Barlow" pitchFamily="2" charset="7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2D256C3-9382-2EED-A741-8F8C2FC0DC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77717" y="1376614"/>
              <a:ext cx="2945426" cy="49767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45426" cy="4976755"/>
                    </a:xfrm>
                    <a:prstGeom prst="rect">
                      <a:avLst/>
                    </a:prstGeom>
                  </am3d:spPr>
                  <am3d:camera>
                    <am3d:pos x="0" y="0" z="678088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1448" d="1000000"/>
                    <am3d:preTrans dx="1275565" dy="-11837751" dz="-2269246"/>
                    <am3d:scale>
                      <am3d:sx n="1000000" d="1000000"/>
                      <am3d:sy n="1000000" d="1000000"/>
                      <am3d:sz n="1000000" d="1000000"/>
                    </am3d:scale>
                    <am3d:rot ax="25981" ay="-949979" az="-70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471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2D256C3-9382-2EED-A741-8F8C2FC0DC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7717" y="1376614"/>
                <a:ext cx="2945426" cy="4976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Y1">
                <a:extLst>
                  <a:ext uri="{FF2B5EF4-FFF2-40B4-BE49-F238E27FC236}">
                    <a16:creationId xmlns:a16="http://schemas.microsoft.com/office/drawing/2014/main" id="{7D0E70B1-501B-E77D-1C5A-B079BA4A1E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26352">
              <a:off x="8198664" y="3815593"/>
              <a:ext cx="2919088" cy="2733329"/>
            </p:xfrm>
            <a:graphic>
              <a:graphicData uri="http://schemas.microsoft.com/office/drawing/2017/model3d">
                <am3d:model3d r:embed="rId4">
                  <am3d:spPr>
                    <a:xfrm rot="926352">
                      <a:off x="0" y="0"/>
                      <a:ext cx="2919088" cy="2733329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5014058" ay="2844600" az="487760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70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Y1">
                <a:extLst>
                  <a:ext uri="{FF2B5EF4-FFF2-40B4-BE49-F238E27FC236}">
                    <a16:creationId xmlns:a16="http://schemas.microsoft.com/office/drawing/2014/main" id="{7D0E70B1-501B-E77D-1C5A-B079BA4A1E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26352">
                <a:off x="8198664" y="3815593"/>
                <a:ext cx="2919088" cy="273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Y2">
                <a:extLst>
                  <a:ext uri="{FF2B5EF4-FFF2-40B4-BE49-F238E27FC236}">
                    <a16:creationId xmlns:a16="http://schemas.microsoft.com/office/drawing/2014/main" id="{76F46AB9-97FC-AA7F-7241-099E490EEF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450741">
              <a:off x="3409702" y="2613149"/>
              <a:ext cx="1376954" cy="1326422"/>
            </p:xfrm>
            <a:graphic>
              <a:graphicData uri="http://schemas.microsoft.com/office/drawing/2017/model3d">
                <am3d:model3d r:embed="rId4">
                  <am3d:spPr>
                    <a:xfrm rot="20450741">
                      <a:off x="0" y="0"/>
                      <a:ext cx="1376954" cy="1326422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4895713" ay="2022898" az="45056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601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Y2">
                <a:extLst>
                  <a:ext uri="{FF2B5EF4-FFF2-40B4-BE49-F238E27FC236}">
                    <a16:creationId xmlns:a16="http://schemas.microsoft.com/office/drawing/2014/main" id="{76F46AB9-97FC-AA7F-7241-099E490EEF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450741">
                <a:off x="3409702" y="2613149"/>
                <a:ext cx="1376954" cy="1326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Y3">
                <a:extLst>
                  <a:ext uri="{FF2B5EF4-FFF2-40B4-BE49-F238E27FC236}">
                    <a16:creationId xmlns:a16="http://schemas.microsoft.com/office/drawing/2014/main" id="{FEDF6D9C-EE75-32E7-9EAE-BAE6398928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48712" y="936171"/>
              <a:ext cx="737591" cy="6453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37591" cy="645391"/>
                    </a:xfrm>
                    <a:prstGeom prst="rect">
                      <a:avLst/>
                    </a:prstGeom>
                  </am3d:spPr>
                  <am3d:camera>
                    <am3d:pos x="0" y="0" z="742863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738" d="1000000"/>
                    <am3d:preTrans dx="503218" dy="-13772980" dz="813534"/>
                    <am3d:scale>
                      <am3d:sx n="1000000" d="1000000"/>
                      <am3d:sy n="1000000" d="1000000"/>
                      <am3d:sz n="1000000" d="1000000"/>
                    </am3d:scale>
                    <am3d:rot ax="6224141" ay="4415934" az="625768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83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Y3">
                <a:extLst>
                  <a:ext uri="{FF2B5EF4-FFF2-40B4-BE49-F238E27FC236}">
                    <a16:creationId xmlns:a16="http://schemas.microsoft.com/office/drawing/2014/main" id="{FEDF6D9C-EE75-32E7-9EAE-BAE6398928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48712" y="936171"/>
                <a:ext cx="737591" cy="64539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ubtitle 2">
            <a:extLst>
              <a:ext uri="{FF2B5EF4-FFF2-40B4-BE49-F238E27FC236}">
                <a16:creationId xmlns:a16="http://schemas.microsoft.com/office/drawing/2014/main" id="{264AC835-276B-0BB7-7185-77140BC60803}"/>
              </a:ext>
            </a:extLst>
          </p:cNvPr>
          <p:cNvSpPr txBox="1">
            <a:spLocks/>
          </p:cNvSpPr>
          <p:nvPr/>
        </p:nvSpPr>
        <p:spPr>
          <a:xfrm>
            <a:off x="982349" y="1435043"/>
            <a:ext cx="2183664" cy="5539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4000">
                <a:ln w="19050">
                  <a:noFill/>
                </a:ln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カピバラ</a:t>
            </a:r>
            <a:endParaRPr lang="en-GB" sz="4000" dirty="0">
              <a:ln w="19050">
                <a:noFill/>
              </a:ln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95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a16="http://schemas.microsoft.com/office/drawing/2014/main" xmlns:am3d="http://schemas.microsoft.com/office/drawing/2017/model3d" xmlns:p14="http://schemas.microsoft.com/office/powerpoint/2010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39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pybara">
      <a:dk1>
        <a:srgbClr val="000000"/>
      </a:dk1>
      <a:lt1>
        <a:srgbClr val="FFFFFF"/>
      </a:lt1>
      <a:dk2>
        <a:srgbClr val="1461F0"/>
      </a:dk2>
      <a:lt2>
        <a:srgbClr val="AEF0FF"/>
      </a:lt2>
      <a:accent1>
        <a:srgbClr val="FCFF75"/>
      </a:accent1>
      <a:accent2>
        <a:srgbClr val="F8E2E5"/>
      </a:accent2>
      <a:accent3>
        <a:srgbClr val="F0094C"/>
      </a:accent3>
      <a:accent4>
        <a:srgbClr val="156665"/>
      </a:accent4>
      <a:accent5>
        <a:srgbClr val="D4DEEB"/>
      </a:accent5>
      <a:accent6>
        <a:srgbClr val="624BFF"/>
      </a:accent6>
      <a:hlink>
        <a:srgbClr val="624BFF"/>
      </a:hlink>
      <a:folHlink>
        <a:srgbClr val="AEF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89</Words>
  <Application>Microsoft Macintosh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Barlow Black</vt:lpstr>
      <vt:lpstr>Hiragino Kaku Gothic StdN W8</vt:lpstr>
      <vt:lpstr>Barlow</vt:lpstr>
      <vt:lpstr>Barlow Light</vt:lpstr>
      <vt:lpstr>Office Theme</vt:lpstr>
      <vt:lpstr>CAPY  BARA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Barney Yau</cp:lastModifiedBy>
  <cp:revision>24</cp:revision>
  <dcterms:created xsi:type="dcterms:W3CDTF">2023-03-14T07:39:14Z</dcterms:created>
  <dcterms:modified xsi:type="dcterms:W3CDTF">2023-07-24T10:06:41Z</dcterms:modified>
  <cp:category/>
</cp:coreProperties>
</file>